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72" r:id="rId2"/>
    <p:sldId id="273" r:id="rId3"/>
    <p:sldId id="274" r:id="rId4"/>
    <p:sldId id="259" r:id="rId5"/>
    <p:sldId id="260" r:id="rId6"/>
    <p:sldId id="257" r:id="rId7"/>
    <p:sldId id="258" r:id="rId8"/>
    <p:sldId id="261" r:id="rId9"/>
    <p:sldId id="263" r:id="rId10"/>
    <p:sldId id="264" r:id="rId11"/>
    <p:sldId id="268" r:id="rId12"/>
    <p:sldId id="269" r:id="rId13"/>
    <p:sldId id="270" r:id="rId14"/>
    <p:sldId id="265" r:id="rId15"/>
    <p:sldId id="266" r:id="rId16"/>
    <p:sldId id="271" r:id="rId17"/>
    <p:sldId id="262" r:id="rId18"/>
    <p:sldId id="276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A1C6F0"/>
    <a:srgbClr val="F7F0BE"/>
    <a:srgbClr val="FFB51F"/>
    <a:srgbClr val="F7E055"/>
    <a:srgbClr val="6EA0B0"/>
    <a:srgbClr val="D5D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27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85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5506D-4734-EB46-8A4F-946A01A8D9B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3BBF5-4E91-C445-A57C-ECAF9A110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6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compiled predictor variables for flowlines from 3 primary datasets. NFHP, TNC Aquatic Classification, </a:t>
            </a:r>
            <a:r>
              <a:rPr lang="en-US" baseline="0" dirty="0" err="1"/>
              <a:t>StreamCat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7D5BD-6F1D-4BC7-9F5A-81CA1A35185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8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compiled predictor variables for flowlines from 3 primary datasets. NFHP, TNC Aquatic Classification, </a:t>
            </a:r>
            <a:r>
              <a:rPr lang="en-US" baseline="0" dirty="0" err="1"/>
              <a:t>StreamCat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7D5BD-6F1D-4BC7-9F5A-81CA1A35185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40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3BBF5-4E91-C445-A57C-ECAF9A1107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3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150B-4AA3-4947-8C2D-17404A74EF35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2/10/2017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4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150B-4AA3-4947-8C2D-17404A74EF35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2/10/2017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1CF-28E4-4D30-9ABA-6AC24F692CD3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1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150B-4AA3-4947-8C2D-17404A74EF35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2/10/2017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1CF-28E4-4D30-9ABA-6AC24F692CD3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6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150B-4AA3-4947-8C2D-17404A74EF35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2/10/2017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1CF-28E4-4D30-9ABA-6AC24F692CD3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150B-4AA3-4947-8C2D-17404A74EF35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2/10/2017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1CF-28E4-4D30-9ABA-6AC24F692CD3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43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150B-4AA3-4947-8C2D-17404A74EF35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2/10/2017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1CF-28E4-4D30-9ABA-6AC24F692CD3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5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150B-4AA3-4947-8C2D-17404A74EF35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2/10/2017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1CF-28E4-4D30-9ABA-6AC24F692CD3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3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150B-4AA3-4947-8C2D-17404A74EF35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2/10/2017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4321CF-28E4-4D30-9ABA-6AC24F692CD3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9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150B-4AA3-4947-8C2D-17404A74EF35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2/10/2017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1CF-28E4-4D30-9ABA-6AC24F692CD3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7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150B-4AA3-4947-8C2D-17404A74EF35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2/10/2017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24321CF-28E4-4D30-9ABA-6AC24F692CD3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2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7CB150B-4AA3-4947-8C2D-17404A74EF35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2/10/2017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1CF-28E4-4D30-9ABA-6AC24F692CD3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7CB150B-4AA3-4947-8C2D-17404A74EF35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2/10/2017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24321CF-28E4-4D30-9ABA-6AC24F692CD3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60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62" y="558800"/>
            <a:ext cx="5398257" cy="56696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4839" y="122904"/>
            <a:ext cx="7156470" cy="230124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Appalachian Land </a:t>
            </a:r>
            <a:r>
              <a:rPr lang="en-US"/>
              <a:t>Conservation Cooperative Landscape Conservation Design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4839" y="2570480"/>
            <a:ext cx="6480048" cy="726932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An aquatic perspective</a:t>
            </a: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6430608" y="3316265"/>
            <a:ext cx="2642272" cy="113538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Daniel Hanks</a:t>
            </a:r>
          </a:p>
          <a:p>
            <a:r>
              <a:rPr lang="en-US" sz="1800" dirty="0"/>
              <a:t>Clemson University</a:t>
            </a:r>
          </a:p>
          <a:p>
            <a:r>
              <a:rPr lang="en-US" sz="1800" dirty="0" err="1"/>
              <a:t>rhanks@clemson.edu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6797040" y="4587918"/>
            <a:ext cx="2275840" cy="1400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682" y="6124898"/>
            <a:ext cx="3320317" cy="76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1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087"/>
            <a:ext cx="5076825" cy="5295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63325"/>
            <a:ext cx="7467600" cy="1143000"/>
          </a:xfrm>
        </p:spPr>
        <p:txBody>
          <a:bodyPr/>
          <a:lstStyle/>
          <a:p>
            <a:r>
              <a:rPr lang="en-US" dirty="0"/>
              <a:t>Response: overall WS score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468469"/>
              </p:ext>
            </p:extLst>
          </p:nvPr>
        </p:nvGraphicFramePr>
        <p:xfrm>
          <a:off x="5201054" y="1184173"/>
          <a:ext cx="3777575" cy="274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R-factor (runoff</a:t>
                      </a:r>
                      <a:r>
                        <a:rPr lang="en-US" sz="1400" baseline="0" dirty="0"/>
                        <a:t> factor)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Elevation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Temperature</a:t>
                      </a:r>
                      <a:r>
                        <a:rPr lang="en-US" sz="1400" baseline="0" dirty="0"/>
                        <a:t> (July)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 err="1"/>
                        <a:t>Baseflow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NID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Nitrogen (Catchment)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%</a:t>
                      </a:r>
                      <a:r>
                        <a:rPr lang="en-US" sz="1400" baseline="0" dirty="0"/>
                        <a:t> Impervious Cover (ARA)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K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109903"/>
              </p:ext>
            </p:extLst>
          </p:nvPr>
        </p:nvGraphicFramePr>
        <p:xfrm>
          <a:off x="5201053" y="4254364"/>
          <a:ext cx="3777575" cy="2135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Themes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Avg</a:t>
                      </a:r>
                      <a:r>
                        <a:rPr lang="en-US" sz="1400" dirty="0"/>
                        <a:t> 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Geomorphic</a:t>
                      </a:r>
                      <a:r>
                        <a:rPr lang="en-US" sz="1400" baseline="0" dirty="0"/>
                        <a:t> condition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Connectivity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Water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Non-point source</a:t>
                      </a:r>
                      <a:r>
                        <a:rPr lang="en-US" sz="1400" baseline="0" dirty="0"/>
                        <a:t> pollution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Point</a:t>
                      </a:r>
                      <a:r>
                        <a:rPr lang="en-US" sz="1400" baseline="0" dirty="0"/>
                        <a:t> source pollution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5-Point Star 6"/>
          <p:cNvSpPr/>
          <p:nvPr/>
        </p:nvSpPr>
        <p:spPr>
          <a:xfrm>
            <a:off x="1876631" y="4643120"/>
            <a:ext cx="213360" cy="18288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752215" y="4254364"/>
            <a:ext cx="629920" cy="2037802"/>
            <a:chOff x="8422640" y="2621426"/>
            <a:chExt cx="650240" cy="1976696"/>
          </a:xfrm>
        </p:grpSpPr>
        <p:sp>
          <p:nvSpPr>
            <p:cNvPr id="9" name="Rectangle 8"/>
            <p:cNvSpPr/>
            <p:nvPr/>
          </p:nvSpPr>
          <p:spPr>
            <a:xfrm>
              <a:off x="8422640" y="2929203"/>
              <a:ext cx="650240" cy="139192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7000">
                  <a:srgbClr val="FF0000"/>
                </a:gs>
                <a:gs pos="35000">
                  <a:srgbClr val="FFB51F"/>
                </a:gs>
                <a:gs pos="53000">
                  <a:srgbClr val="F7F0BE"/>
                </a:gs>
                <a:gs pos="69000">
                  <a:schemeClr val="accent2">
                    <a:lumMod val="20000"/>
                    <a:lumOff val="80000"/>
                  </a:schemeClr>
                </a:gs>
                <a:gs pos="84000">
                  <a:srgbClr val="A1C6F0"/>
                </a:gs>
                <a:gs pos="100000">
                  <a:srgbClr val="0070C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22640" y="2621426"/>
              <a:ext cx="650240" cy="30777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Poor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22640" y="4290345"/>
              <a:ext cx="650240" cy="30777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67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64" y="2465864"/>
            <a:ext cx="3790151" cy="4260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5" r="54274"/>
          <a:stretch/>
        </p:blipFill>
        <p:spPr>
          <a:xfrm>
            <a:off x="2594984" y="3906025"/>
            <a:ext cx="2048545" cy="3029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98" y="-166691"/>
            <a:ext cx="8810625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Regional models:  differences exist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591175"/>
              </p:ext>
            </p:extLst>
          </p:nvPr>
        </p:nvGraphicFramePr>
        <p:xfrm>
          <a:off x="69115" y="4047936"/>
          <a:ext cx="2894031" cy="274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538">
                <a:tc>
                  <a:txBody>
                    <a:bodyPr/>
                    <a:lstStyle/>
                    <a:p>
                      <a:r>
                        <a:rPr lang="en-US" sz="14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Sand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R-factor</a:t>
                      </a:r>
                      <a:r>
                        <a:rPr lang="en-US" sz="1400" baseline="0" dirty="0"/>
                        <a:t> (runoff factor)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Elevation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NID</a:t>
                      </a:r>
                      <a:r>
                        <a:rPr lang="en-US" sz="1400" baseline="0" dirty="0"/>
                        <a:t> Storage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% Impervious Cover (ARA)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Base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K-factor</a:t>
                      </a:r>
                      <a:r>
                        <a:rPr lang="en-US" sz="1400" baseline="0" dirty="0"/>
                        <a:t> (soil erodibility)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Nitrogen (Catchment)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11396"/>
              </p:ext>
            </p:extLst>
          </p:nvPr>
        </p:nvGraphicFramePr>
        <p:xfrm>
          <a:off x="2025446" y="841892"/>
          <a:ext cx="2894031" cy="274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Nitrogen (Catchment)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K-factor</a:t>
                      </a:r>
                      <a:r>
                        <a:rPr lang="en-US" sz="1400" baseline="0" dirty="0"/>
                        <a:t> (soil erodibility)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% Impervious</a:t>
                      </a:r>
                      <a:r>
                        <a:rPr lang="en-US" sz="1400" baseline="0" dirty="0"/>
                        <a:t> Cover (ARA)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R-factor</a:t>
                      </a:r>
                      <a:r>
                        <a:rPr lang="en-US" sz="1400" baseline="0" dirty="0"/>
                        <a:t> (runoff factor)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Silt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Base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Elevation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% Natural Cover (ARA)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64542"/>
              </p:ext>
            </p:extLst>
          </p:nvPr>
        </p:nvGraphicFramePr>
        <p:xfrm>
          <a:off x="6199570" y="4058893"/>
          <a:ext cx="2894031" cy="274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Base </a:t>
                      </a:r>
                      <a:r>
                        <a:rPr lang="en-US" sz="1400" baseline="0" dirty="0"/>
                        <a:t>flow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Temperature (July)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NID</a:t>
                      </a:r>
                      <a:r>
                        <a:rPr lang="en-US" sz="1400" baseline="0" dirty="0"/>
                        <a:t> Storage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Nitrogen (Catchment)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Elevation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R-factor</a:t>
                      </a:r>
                      <a:r>
                        <a:rPr lang="en-US" sz="1400" baseline="0" dirty="0"/>
                        <a:t> (runoff factor)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K-factor</a:t>
                      </a:r>
                      <a:r>
                        <a:rPr lang="en-US" sz="1400" baseline="0" dirty="0"/>
                        <a:t> (soil erodibility)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% Impervious Cover (ARA)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390" y="959737"/>
            <a:ext cx="2143125" cy="1419225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4995751" y="5161280"/>
            <a:ext cx="213360" cy="18288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514080" y="1744240"/>
            <a:ext cx="629920" cy="2037802"/>
            <a:chOff x="8422640" y="2621426"/>
            <a:chExt cx="650240" cy="1976696"/>
          </a:xfrm>
        </p:grpSpPr>
        <p:sp>
          <p:nvSpPr>
            <p:cNvPr id="13" name="Rectangle 12"/>
            <p:cNvSpPr/>
            <p:nvPr/>
          </p:nvSpPr>
          <p:spPr>
            <a:xfrm>
              <a:off x="8422640" y="2929203"/>
              <a:ext cx="650240" cy="139192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7000">
                  <a:srgbClr val="FF0000"/>
                </a:gs>
                <a:gs pos="35000">
                  <a:srgbClr val="FFB51F"/>
                </a:gs>
                <a:gs pos="53000">
                  <a:srgbClr val="F7F0BE"/>
                </a:gs>
                <a:gs pos="69000">
                  <a:schemeClr val="accent2">
                    <a:lumMod val="20000"/>
                    <a:lumOff val="80000"/>
                  </a:schemeClr>
                </a:gs>
                <a:gs pos="84000">
                  <a:srgbClr val="A1C6F0"/>
                </a:gs>
                <a:gs pos="100000">
                  <a:srgbClr val="0070C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22640" y="2621426"/>
              <a:ext cx="650240" cy="30777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Poor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22640" y="4290345"/>
              <a:ext cx="650240" cy="30777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19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85310" y="882378"/>
            <a:ext cx="5201531" cy="5975622"/>
            <a:chOff x="-279810" y="-91536"/>
            <a:chExt cx="5201531" cy="597562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70" y="1414591"/>
              <a:ext cx="3790151" cy="426082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45" r="54274"/>
            <a:stretch/>
          </p:blipFill>
          <p:spPr>
            <a:xfrm>
              <a:off x="-279810" y="2854752"/>
              <a:ext cx="2048545" cy="302933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596" y="-91536"/>
              <a:ext cx="2143125" cy="14192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98" y="-166691"/>
            <a:ext cx="8810625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Regional models:  differences exist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762777"/>
              </p:ext>
            </p:extLst>
          </p:nvPr>
        </p:nvGraphicFramePr>
        <p:xfrm>
          <a:off x="73835" y="4464496"/>
          <a:ext cx="2968725" cy="2212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824">
                <a:tc>
                  <a:txBody>
                    <a:bodyPr/>
                    <a:lstStyle/>
                    <a:p>
                      <a:r>
                        <a:rPr lang="en-US" sz="1200" dirty="0"/>
                        <a:t>Themes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Avg</a:t>
                      </a:r>
                      <a:r>
                        <a:rPr lang="en-US" sz="1200" dirty="0"/>
                        <a:t> 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Geomorphic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Connectivity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Water</a:t>
                      </a:r>
                      <a:r>
                        <a:rPr lang="en-US" sz="1200" baseline="0" dirty="0"/>
                        <a:t> Quality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Non-point</a:t>
                      </a:r>
                      <a:r>
                        <a:rPr lang="en-US" sz="1200" baseline="0" dirty="0"/>
                        <a:t> source pollution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Point-source pollution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792466"/>
              </p:ext>
            </p:extLst>
          </p:nvPr>
        </p:nvGraphicFramePr>
        <p:xfrm>
          <a:off x="1981808" y="878713"/>
          <a:ext cx="2968725" cy="2212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824">
                <a:tc>
                  <a:txBody>
                    <a:bodyPr/>
                    <a:lstStyle/>
                    <a:p>
                      <a:r>
                        <a:rPr lang="en-US" sz="1200" dirty="0"/>
                        <a:t>Themes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Avg</a:t>
                      </a:r>
                      <a:r>
                        <a:rPr lang="en-US" sz="1200" dirty="0"/>
                        <a:t> 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Geomorphic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Connectivity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Water</a:t>
                      </a:r>
                      <a:r>
                        <a:rPr lang="en-US" sz="1200" baseline="0" dirty="0"/>
                        <a:t> Quality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Non-point</a:t>
                      </a:r>
                      <a:r>
                        <a:rPr lang="en-US" sz="1200" baseline="0" dirty="0"/>
                        <a:t> source pollution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Point-source pollution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46217"/>
              </p:ext>
            </p:extLst>
          </p:nvPr>
        </p:nvGraphicFramePr>
        <p:xfrm>
          <a:off x="6078796" y="4477214"/>
          <a:ext cx="2968725" cy="2212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824">
                <a:tc>
                  <a:txBody>
                    <a:bodyPr/>
                    <a:lstStyle/>
                    <a:p>
                      <a:r>
                        <a:rPr lang="en-US" sz="1200"/>
                        <a:t>Themes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Avg</a:t>
                      </a:r>
                      <a:r>
                        <a:rPr lang="en-US" sz="1200" dirty="0"/>
                        <a:t> 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Geomorphic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Connectivity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Water</a:t>
                      </a:r>
                      <a:r>
                        <a:rPr lang="en-US" sz="1200" baseline="0" dirty="0"/>
                        <a:t> Quality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Non-point</a:t>
                      </a:r>
                      <a:r>
                        <a:rPr lang="en-US" sz="1200" baseline="0" dirty="0"/>
                        <a:t> source pollution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Point-source pollution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5-Point Star 9"/>
          <p:cNvSpPr/>
          <p:nvPr/>
        </p:nvSpPr>
        <p:spPr>
          <a:xfrm>
            <a:off x="4995751" y="5161280"/>
            <a:ext cx="213360" cy="18288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514080" y="1984892"/>
            <a:ext cx="629920" cy="2037802"/>
            <a:chOff x="8422640" y="2621426"/>
            <a:chExt cx="650240" cy="1976696"/>
          </a:xfrm>
        </p:grpSpPr>
        <p:sp>
          <p:nvSpPr>
            <p:cNvPr id="12" name="Rectangle 11"/>
            <p:cNvSpPr/>
            <p:nvPr/>
          </p:nvSpPr>
          <p:spPr>
            <a:xfrm>
              <a:off x="8422640" y="2929203"/>
              <a:ext cx="650240" cy="139192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7000">
                  <a:srgbClr val="FF0000"/>
                </a:gs>
                <a:gs pos="35000">
                  <a:srgbClr val="FFB51F"/>
                </a:gs>
                <a:gs pos="53000">
                  <a:srgbClr val="F7F0BE"/>
                </a:gs>
                <a:gs pos="69000">
                  <a:schemeClr val="accent2">
                    <a:lumMod val="20000"/>
                    <a:lumOff val="80000"/>
                  </a:schemeClr>
                </a:gs>
                <a:gs pos="84000">
                  <a:srgbClr val="A1C6F0"/>
                </a:gs>
                <a:gs pos="100000">
                  <a:srgbClr val="0070C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22640" y="2621426"/>
              <a:ext cx="650240" cy="30777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Poor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22640" y="4290345"/>
              <a:ext cx="650240" cy="30777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6560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087"/>
            <a:ext cx="5076825" cy="5295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63325"/>
            <a:ext cx="7467600" cy="1143000"/>
          </a:xfrm>
        </p:spPr>
        <p:txBody>
          <a:bodyPr/>
          <a:lstStyle/>
          <a:p>
            <a:r>
              <a:rPr lang="en-US" dirty="0"/>
              <a:t>Response: overall WS score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81120" y="1155047"/>
            <a:ext cx="5262880" cy="5234940"/>
            <a:chOff x="3956910" y="1094087"/>
            <a:chExt cx="4525020" cy="47611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850" y="1479962"/>
              <a:ext cx="3790151" cy="426082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45" r="54274"/>
            <a:stretch/>
          </p:blipFill>
          <p:spPr>
            <a:xfrm>
              <a:off x="3956910" y="2825863"/>
              <a:ext cx="2048545" cy="30293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805" y="1094087"/>
              <a:ext cx="2143125" cy="141922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007214" y="940198"/>
            <a:ext cx="1622560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Overall WS score</a:t>
            </a:r>
          </a:p>
          <a:p>
            <a:pPr algn="ctr"/>
            <a:r>
              <a:rPr lang="en-US" sz="1400" dirty="0"/>
              <a:t>Single BRT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0906" y="940198"/>
            <a:ext cx="1920719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Overall WS score</a:t>
            </a:r>
          </a:p>
          <a:p>
            <a:pPr algn="ctr"/>
            <a:r>
              <a:rPr lang="en-US" sz="1400" dirty="0"/>
              <a:t>Regional BRT models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910080" y="4572000"/>
            <a:ext cx="213360" cy="18288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512384" y="4572000"/>
            <a:ext cx="213360" cy="18288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514080" y="4826037"/>
            <a:ext cx="629920" cy="2037802"/>
            <a:chOff x="8422640" y="2621426"/>
            <a:chExt cx="650240" cy="1976696"/>
          </a:xfrm>
        </p:grpSpPr>
        <p:sp>
          <p:nvSpPr>
            <p:cNvPr id="15" name="Rectangle 14"/>
            <p:cNvSpPr/>
            <p:nvPr/>
          </p:nvSpPr>
          <p:spPr>
            <a:xfrm>
              <a:off x="8422640" y="2929203"/>
              <a:ext cx="650240" cy="139192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7000">
                  <a:srgbClr val="FF0000"/>
                </a:gs>
                <a:gs pos="35000">
                  <a:srgbClr val="FFB51F"/>
                </a:gs>
                <a:gs pos="53000">
                  <a:srgbClr val="F7F0BE"/>
                </a:gs>
                <a:gs pos="69000">
                  <a:schemeClr val="accent2">
                    <a:lumMod val="20000"/>
                    <a:lumOff val="80000"/>
                  </a:schemeClr>
                </a:gs>
                <a:gs pos="84000">
                  <a:srgbClr val="A1C6F0"/>
                </a:gs>
                <a:gs pos="100000">
                  <a:srgbClr val="0070C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22640" y="2621426"/>
              <a:ext cx="650240" cy="30777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Poor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22640" y="4290345"/>
              <a:ext cx="650240" cy="30777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6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" y="0"/>
            <a:ext cx="873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Predictors: </a:t>
            </a:r>
            <a:r>
              <a:rPr lang="en-US"/>
              <a:t>Overall weighted WS scores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45089" y="1212765"/>
            <a:ext cx="9084913" cy="3432877"/>
            <a:chOff x="-1" y="2875848"/>
            <a:chExt cx="9084913" cy="34328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0819" y="2875848"/>
              <a:ext cx="3383304" cy="34328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2875848"/>
              <a:ext cx="3439073" cy="34328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845" y="2875848"/>
              <a:ext cx="3267067" cy="3432877"/>
            </a:xfrm>
            <a:prstGeom prst="rect">
              <a:avLst/>
            </a:prstGeom>
          </p:spPr>
        </p:pic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2567"/>
              </p:ext>
            </p:extLst>
          </p:nvPr>
        </p:nvGraphicFramePr>
        <p:xfrm>
          <a:off x="0" y="4645642"/>
          <a:ext cx="2968725" cy="2212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824">
                <a:tc>
                  <a:txBody>
                    <a:bodyPr/>
                    <a:lstStyle/>
                    <a:p>
                      <a:r>
                        <a:rPr lang="en-US" sz="1200" dirty="0"/>
                        <a:t>Themes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Avg</a:t>
                      </a:r>
                      <a:r>
                        <a:rPr lang="en-US" sz="1200" dirty="0"/>
                        <a:t> 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Geomorphic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Connectivity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Water</a:t>
                      </a:r>
                      <a:r>
                        <a:rPr lang="en-US" sz="1200" baseline="0" dirty="0"/>
                        <a:t> Quality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Non-point</a:t>
                      </a:r>
                      <a:r>
                        <a:rPr lang="en-US" sz="1200" baseline="0" dirty="0"/>
                        <a:t> source pollution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Point-source pollution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53020"/>
              </p:ext>
            </p:extLst>
          </p:nvPr>
        </p:nvGraphicFramePr>
        <p:xfrm>
          <a:off x="3087637" y="4645642"/>
          <a:ext cx="2968725" cy="2212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824">
                <a:tc>
                  <a:txBody>
                    <a:bodyPr/>
                    <a:lstStyle/>
                    <a:p>
                      <a:r>
                        <a:rPr lang="en-US" sz="1200" dirty="0"/>
                        <a:t>Themes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Avg</a:t>
                      </a:r>
                      <a:r>
                        <a:rPr lang="en-US" sz="1200" dirty="0"/>
                        <a:t> 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Geomorphic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Connectivity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Water</a:t>
                      </a:r>
                      <a:r>
                        <a:rPr lang="en-US" sz="1200" baseline="0" dirty="0"/>
                        <a:t> Quality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Non-point</a:t>
                      </a:r>
                      <a:r>
                        <a:rPr lang="en-US" sz="1200" baseline="0" dirty="0"/>
                        <a:t> source pollution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Point-source pollution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340829"/>
              </p:ext>
            </p:extLst>
          </p:nvPr>
        </p:nvGraphicFramePr>
        <p:xfrm>
          <a:off x="6175275" y="4645642"/>
          <a:ext cx="2968725" cy="2212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824">
                <a:tc>
                  <a:txBody>
                    <a:bodyPr/>
                    <a:lstStyle/>
                    <a:p>
                      <a:r>
                        <a:rPr lang="en-US" sz="1200" dirty="0"/>
                        <a:t>Themes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Avg</a:t>
                      </a:r>
                      <a:r>
                        <a:rPr lang="en-US" sz="1200" dirty="0"/>
                        <a:t> 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Geomorphic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Connectivity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Water</a:t>
                      </a:r>
                      <a:r>
                        <a:rPr lang="en-US" sz="1200" baseline="0" dirty="0"/>
                        <a:t> Quality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Non-point</a:t>
                      </a:r>
                      <a:r>
                        <a:rPr lang="en-US" sz="1200" baseline="0" dirty="0"/>
                        <a:t> source pollution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200" dirty="0"/>
                        <a:t>Point-source pollution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43161" y="904988"/>
            <a:ext cx="1554720" cy="3077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Fish Taxa Quality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2028" y="904988"/>
            <a:ext cx="2151037" cy="3077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Macroinvert</a:t>
            </a:r>
            <a:r>
              <a:rPr lang="en-US" sz="1400" dirty="0"/>
              <a:t> Taxa Quality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61987" y="904987"/>
            <a:ext cx="1385059" cy="3077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Grand Average</a:t>
            </a:r>
          </a:p>
        </p:txBody>
      </p:sp>
      <p:sp>
        <p:nvSpPr>
          <p:cNvPr id="19" name="5-Point Star 18"/>
          <p:cNvSpPr/>
          <p:nvPr/>
        </p:nvSpPr>
        <p:spPr>
          <a:xfrm>
            <a:off x="1554479" y="3393440"/>
            <a:ext cx="162561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431672" y="3393440"/>
            <a:ext cx="162561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7326723" y="3398520"/>
            <a:ext cx="162561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514080" y="2607840"/>
            <a:ext cx="629920" cy="2037802"/>
            <a:chOff x="8422640" y="2621426"/>
            <a:chExt cx="650240" cy="1976696"/>
          </a:xfrm>
        </p:grpSpPr>
        <p:sp>
          <p:nvSpPr>
            <p:cNvPr id="3" name="Rectangle 2"/>
            <p:cNvSpPr/>
            <p:nvPr/>
          </p:nvSpPr>
          <p:spPr>
            <a:xfrm>
              <a:off x="8422640" y="2929203"/>
              <a:ext cx="650240" cy="139192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7000">
                  <a:srgbClr val="FF0000"/>
                </a:gs>
                <a:gs pos="35000">
                  <a:srgbClr val="FFB51F"/>
                </a:gs>
                <a:gs pos="53000">
                  <a:srgbClr val="F7F0BE"/>
                </a:gs>
                <a:gs pos="69000">
                  <a:schemeClr val="accent2">
                    <a:lumMod val="20000"/>
                    <a:lumOff val="80000"/>
                  </a:schemeClr>
                </a:gs>
                <a:gs pos="84000">
                  <a:srgbClr val="A1C6F0"/>
                </a:gs>
                <a:gs pos="100000">
                  <a:srgbClr val="0070C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422640" y="2621426"/>
              <a:ext cx="650240" cy="30777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Poor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22640" y="4290345"/>
              <a:ext cx="650240" cy="30777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9699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56349"/>
            <a:ext cx="878392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Predictors: Regional categorical weighted WS scores </a:t>
            </a:r>
            <a:r>
              <a:rPr lang="en-US"/>
              <a:t>(connectivity)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418" y="1861510"/>
            <a:ext cx="3706389" cy="2348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93" y="4128833"/>
            <a:ext cx="3901813" cy="2647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" y="1861510"/>
            <a:ext cx="3901813" cy="23486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7005" y="1861510"/>
            <a:ext cx="1385059" cy="3077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Grand Average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08349" y="1861510"/>
            <a:ext cx="1208985" cy="3077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Macroinverts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464899" y="4359388"/>
            <a:ext cx="522900" cy="3077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Fish</a:t>
            </a:r>
            <a:endParaRPr lang="en-US" sz="1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8514080" y="4820198"/>
            <a:ext cx="629920" cy="2037802"/>
            <a:chOff x="8422640" y="2621426"/>
            <a:chExt cx="650240" cy="1976696"/>
          </a:xfrm>
        </p:grpSpPr>
        <p:sp>
          <p:nvSpPr>
            <p:cNvPr id="19" name="Rectangle 18"/>
            <p:cNvSpPr/>
            <p:nvPr/>
          </p:nvSpPr>
          <p:spPr>
            <a:xfrm>
              <a:off x="8422640" y="2929203"/>
              <a:ext cx="650240" cy="139192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7000">
                  <a:srgbClr val="FF0000"/>
                </a:gs>
                <a:gs pos="35000">
                  <a:srgbClr val="FFB51F"/>
                </a:gs>
                <a:gs pos="53000">
                  <a:srgbClr val="F7F0BE"/>
                </a:gs>
                <a:gs pos="69000">
                  <a:schemeClr val="accent2">
                    <a:lumMod val="20000"/>
                    <a:lumOff val="80000"/>
                  </a:schemeClr>
                </a:gs>
                <a:gs pos="84000">
                  <a:srgbClr val="A1C6F0"/>
                </a:gs>
                <a:gs pos="100000">
                  <a:srgbClr val="0070C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22640" y="2621426"/>
              <a:ext cx="650240" cy="30777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Poor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22640" y="4290345"/>
              <a:ext cx="650240" cy="30777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099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3174">
            <a:off x="561255" y="702246"/>
            <a:ext cx="8097653" cy="3703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331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/>
              <a:t>Tennessee </a:t>
            </a:r>
            <a:r>
              <a:rPr lang="en-US"/>
              <a:t>fish richness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85229"/>
              </p:ext>
            </p:extLst>
          </p:nvPr>
        </p:nvGraphicFramePr>
        <p:xfrm>
          <a:off x="457200" y="4032132"/>
          <a:ext cx="3395768" cy="274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Nitrogen (Catchment)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Temperature (July)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NID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R-factor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Elevation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Base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% Impervious cover</a:t>
                      </a:r>
                      <a:r>
                        <a:rPr lang="en-US" sz="1400" baseline="0" dirty="0"/>
                        <a:t> (ARA)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%</a:t>
                      </a:r>
                      <a:r>
                        <a:rPr lang="en-US" sz="1400" baseline="0" dirty="0"/>
                        <a:t> impervious cover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5-Point Star 12"/>
          <p:cNvSpPr/>
          <p:nvPr/>
        </p:nvSpPr>
        <p:spPr>
          <a:xfrm>
            <a:off x="5415280" y="2190712"/>
            <a:ext cx="340944" cy="363324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514080" y="4820198"/>
            <a:ext cx="629920" cy="2037802"/>
            <a:chOff x="8422640" y="2621426"/>
            <a:chExt cx="650240" cy="1976696"/>
          </a:xfrm>
        </p:grpSpPr>
        <p:sp>
          <p:nvSpPr>
            <p:cNvPr id="9" name="Rectangle 8"/>
            <p:cNvSpPr/>
            <p:nvPr/>
          </p:nvSpPr>
          <p:spPr>
            <a:xfrm>
              <a:off x="8422640" y="2929203"/>
              <a:ext cx="650240" cy="139192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7000">
                  <a:srgbClr val="FF0000"/>
                </a:gs>
                <a:gs pos="35000">
                  <a:srgbClr val="FFB51F"/>
                </a:gs>
                <a:gs pos="53000">
                  <a:srgbClr val="F7F0BE"/>
                </a:gs>
                <a:gs pos="69000">
                  <a:schemeClr val="accent2">
                    <a:lumMod val="20000"/>
                    <a:lumOff val="80000"/>
                  </a:schemeClr>
                </a:gs>
                <a:gs pos="84000">
                  <a:srgbClr val="A1C6F0"/>
                </a:gs>
                <a:gs pos="100000">
                  <a:srgbClr val="0070C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22640" y="2621426"/>
              <a:ext cx="650240" cy="30777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Poor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22640" y="4290345"/>
              <a:ext cx="650240" cy="30777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Good</a:t>
              </a: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6639"/>
              </p:ext>
            </p:extLst>
          </p:nvPr>
        </p:nvGraphicFramePr>
        <p:xfrm>
          <a:off x="5201053" y="4254364"/>
          <a:ext cx="3777575" cy="2135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Themes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Avg</a:t>
                      </a:r>
                      <a:r>
                        <a:rPr lang="en-US" sz="1400" dirty="0"/>
                        <a:t> 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Geomorphic</a:t>
                      </a:r>
                      <a:r>
                        <a:rPr lang="en-US" sz="1400" baseline="0" dirty="0"/>
                        <a:t> condition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Connectivity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Water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Non-point source</a:t>
                      </a:r>
                      <a:r>
                        <a:rPr lang="en-US" sz="1400" baseline="0" dirty="0"/>
                        <a:t> pollution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Point</a:t>
                      </a:r>
                      <a:r>
                        <a:rPr lang="en-US" sz="1400" baseline="0" dirty="0"/>
                        <a:t> source pollution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376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be addressed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600200"/>
            <a:ext cx="3726372" cy="4525963"/>
          </a:xfrm>
        </p:spPr>
        <p:txBody>
          <a:bodyPr/>
          <a:lstStyle/>
          <a:p>
            <a:r>
              <a:rPr lang="en-US" dirty="0"/>
              <a:t>Data resolution</a:t>
            </a:r>
          </a:p>
          <a:p>
            <a:pPr lvl="1"/>
            <a:r>
              <a:rPr lang="en-US" dirty="0"/>
              <a:t>WS size</a:t>
            </a:r>
          </a:p>
          <a:p>
            <a:r>
              <a:rPr lang="en-US" dirty="0"/>
              <a:t>Data availability</a:t>
            </a:r>
          </a:p>
          <a:p>
            <a:pPr lvl="1"/>
            <a:r>
              <a:rPr lang="en-US" dirty="0"/>
              <a:t>Lack of response data</a:t>
            </a:r>
          </a:p>
          <a:p>
            <a:pPr lvl="1"/>
            <a:r>
              <a:rPr lang="en-US" dirty="0"/>
              <a:t>Spatial distribution of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60" y="970280"/>
            <a:ext cx="5083810" cy="529325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514080" y="2607840"/>
            <a:ext cx="629920" cy="2037802"/>
            <a:chOff x="8422640" y="2621426"/>
            <a:chExt cx="650240" cy="1976696"/>
          </a:xfrm>
        </p:grpSpPr>
        <p:sp>
          <p:nvSpPr>
            <p:cNvPr id="8" name="Rectangle 7"/>
            <p:cNvSpPr/>
            <p:nvPr/>
          </p:nvSpPr>
          <p:spPr>
            <a:xfrm>
              <a:off x="8422640" y="2929203"/>
              <a:ext cx="650240" cy="139192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7000">
                  <a:srgbClr val="FF0000"/>
                </a:gs>
                <a:gs pos="35000">
                  <a:srgbClr val="FFB51F"/>
                </a:gs>
                <a:gs pos="53000">
                  <a:srgbClr val="F7F0BE"/>
                </a:gs>
                <a:gs pos="69000">
                  <a:schemeClr val="accent2">
                    <a:lumMod val="20000"/>
                    <a:lumOff val="80000"/>
                  </a:schemeClr>
                </a:gs>
                <a:gs pos="84000">
                  <a:srgbClr val="A1C6F0"/>
                </a:gs>
                <a:gs pos="100000">
                  <a:srgbClr val="0070C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22640" y="2621426"/>
              <a:ext cx="650240" cy="29854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large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22640" y="4290345"/>
              <a:ext cx="650240" cy="30777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small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54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be addressed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600200"/>
            <a:ext cx="3726372" cy="4525963"/>
          </a:xfrm>
        </p:spPr>
        <p:txBody>
          <a:bodyPr/>
          <a:lstStyle/>
          <a:p>
            <a:r>
              <a:rPr lang="en-US" dirty="0"/>
              <a:t>Data resolution</a:t>
            </a:r>
          </a:p>
          <a:p>
            <a:pPr lvl="1"/>
            <a:r>
              <a:rPr lang="en-US" dirty="0"/>
              <a:t>WS size</a:t>
            </a:r>
          </a:p>
          <a:p>
            <a:r>
              <a:rPr lang="en-US" dirty="0"/>
              <a:t>Data availability</a:t>
            </a:r>
          </a:p>
          <a:p>
            <a:pPr lvl="1"/>
            <a:r>
              <a:rPr lang="en-US" dirty="0"/>
              <a:t>Lack of response data</a:t>
            </a:r>
          </a:p>
          <a:p>
            <a:pPr lvl="1"/>
            <a:r>
              <a:rPr lang="en-US" dirty="0"/>
              <a:t>Spatial distribution of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440" y="1028700"/>
            <a:ext cx="45148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63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be addressed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3217" y="1914842"/>
            <a:ext cx="3839663" cy="4525963"/>
          </a:xfrm>
        </p:spPr>
        <p:txBody>
          <a:bodyPr/>
          <a:lstStyle/>
          <a:p>
            <a:r>
              <a:rPr lang="en-US" dirty="0"/>
              <a:t>Data resolution</a:t>
            </a:r>
          </a:p>
          <a:p>
            <a:pPr lvl="1"/>
            <a:r>
              <a:rPr lang="en-US" dirty="0"/>
              <a:t>WS size</a:t>
            </a:r>
          </a:p>
          <a:p>
            <a:r>
              <a:rPr lang="en-US" dirty="0"/>
              <a:t>Data availability</a:t>
            </a:r>
          </a:p>
          <a:p>
            <a:pPr lvl="1"/>
            <a:r>
              <a:rPr lang="en-US" dirty="0"/>
              <a:t>Lack of response data</a:t>
            </a:r>
          </a:p>
          <a:p>
            <a:pPr lvl="1"/>
            <a:r>
              <a:rPr lang="en-US" dirty="0"/>
              <a:t>Spatial distribution of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0" y="1340440"/>
            <a:ext cx="4890135" cy="510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1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Hypothetical biological response along a disturbance gradient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03680" y="1676400"/>
            <a:ext cx="5049520" cy="4023360"/>
            <a:chOff x="1016000" y="1879600"/>
            <a:chExt cx="5049520" cy="40233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016000" y="1879600"/>
              <a:ext cx="10160" cy="4023360"/>
            </a:xfrm>
            <a:prstGeom prst="line">
              <a:avLst/>
            </a:prstGeom>
            <a:ln w="444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026160" y="5902960"/>
              <a:ext cx="5039360" cy="0"/>
            </a:xfrm>
            <a:prstGeom prst="line">
              <a:avLst/>
            </a:prstGeom>
            <a:ln w="444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1717040" y="3302000"/>
            <a:ext cx="4724400" cy="177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717041" y="2433129"/>
            <a:ext cx="4808840" cy="1783271"/>
          </a:xfrm>
          <a:custGeom>
            <a:avLst/>
            <a:gdLst>
              <a:gd name="connsiteX0" fmla="*/ 0 w 4756125"/>
              <a:gd name="connsiteY0" fmla="*/ 867741 h 1467109"/>
              <a:gd name="connsiteX1" fmla="*/ 1422400 w 4756125"/>
              <a:gd name="connsiteY1" fmla="*/ 146381 h 1467109"/>
              <a:gd name="connsiteX2" fmla="*/ 2438400 w 4756125"/>
              <a:gd name="connsiteY2" fmla="*/ 44781 h 1467109"/>
              <a:gd name="connsiteX3" fmla="*/ 3962400 w 4756125"/>
              <a:gd name="connsiteY3" fmla="*/ 695021 h 1467109"/>
              <a:gd name="connsiteX4" fmla="*/ 4724400 w 4756125"/>
              <a:gd name="connsiteY4" fmla="*/ 1436701 h 1467109"/>
              <a:gd name="connsiteX5" fmla="*/ 4622800 w 4756125"/>
              <a:gd name="connsiteY5" fmla="*/ 1335101 h 1467109"/>
              <a:gd name="connsiteX0" fmla="*/ 0 w 4775877"/>
              <a:gd name="connsiteY0" fmla="*/ 876772 h 1468424"/>
              <a:gd name="connsiteX1" fmla="*/ 1422400 w 4775877"/>
              <a:gd name="connsiteY1" fmla="*/ 155412 h 1468424"/>
              <a:gd name="connsiteX2" fmla="*/ 2438400 w 4775877"/>
              <a:gd name="connsiteY2" fmla="*/ 53812 h 1468424"/>
              <a:gd name="connsiteX3" fmla="*/ 3667760 w 4775877"/>
              <a:gd name="connsiteY3" fmla="*/ 825972 h 1468424"/>
              <a:gd name="connsiteX4" fmla="*/ 4724400 w 4775877"/>
              <a:gd name="connsiteY4" fmla="*/ 1445732 h 1468424"/>
              <a:gd name="connsiteX5" fmla="*/ 4622800 w 4775877"/>
              <a:gd name="connsiteY5" fmla="*/ 1344132 h 1468424"/>
              <a:gd name="connsiteX0" fmla="*/ 0 w 4693543"/>
              <a:gd name="connsiteY0" fmla="*/ 876772 h 1612168"/>
              <a:gd name="connsiteX1" fmla="*/ 1422400 w 4693543"/>
              <a:gd name="connsiteY1" fmla="*/ 155412 h 1612168"/>
              <a:gd name="connsiteX2" fmla="*/ 2438400 w 4693543"/>
              <a:gd name="connsiteY2" fmla="*/ 53812 h 1612168"/>
              <a:gd name="connsiteX3" fmla="*/ 3667760 w 4693543"/>
              <a:gd name="connsiteY3" fmla="*/ 825972 h 1612168"/>
              <a:gd name="connsiteX4" fmla="*/ 4622800 w 4693543"/>
              <a:gd name="connsiteY4" fmla="*/ 1598132 h 1612168"/>
              <a:gd name="connsiteX5" fmla="*/ 4622800 w 4693543"/>
              <a:gd name="connsiteY5" fmla="*/ 1344132 h 1612168"/>
              <a:gd name="connsiteX0" fmla="*/ 0 w 4713214"/>
              <a:gd name="connsiteY0" fmla="*/ 876772 h 1841972"/>
              <a:gd name="connsiteX1" fmla="*/ 1422400 w 4713214"/>
              <a:gd name="connsiteY1" fmla="*/ 155412 h 1841972"/>
              <a:gd name="connsiteX2" fmla="*/ 2438400 w 4713214"/>
              <a:gd name="connsiteY2" fmla="*/ 53812 h 1841972"/>
              <a:gd name="connsiteX3" fmla="*/ 3667760 w 4713214"/>
              <a:gd name="connsiteY3" fmla="*/ 825972 h 1841972"/>
              <a:gd name="connsiteX4" fmla="*/ 4622800 w 4713214"/>
              <a:gd name="connsiteY4" fmla="*/ 1598132 h 1841972"/>
              <a:gd name="connsiteX5" fmla="*/ 4673600 w 4713214"/>
              <a:gd name="connsiteY5" fmla="*/ 1841972 h 1841972"/>
              <a:gd name="connsiteX0" fmla="*/ 0 w 4795816"/>
              <a:gd name="connsiteY0" fmla="*/ 876772 h 1821652"/>
              <a:gd name="connsiteX1" fmla="*/ 1422400 w 4795816"/>
              <a:gd name="connsiteY1" fmla="*/ 155412 h 1821652"/>
              <a:gd name="connsiteX2" fmla="*/ 2438400 w 4795816"/>
              <a:gd name="connsiteY2" fmla="*/ 53812 h 1821652"/>
              <a:gd name="connsiteX3" fmla="*/ 3667760 w 4795816"/>
              <a:gd name="connsiteY3" fmla="*/ 825972 h 1821652"/>
              <a:gd name="connsiteX4" fmla="*/ 4622800 w 4795816"/>
              <a:gd name="connsiteY4" fmla="*/ 1598132 h 1821652"/>
              <a:gd name="connsiteX5" fmla="*/ 4795520 w 4795816"/>
              <a:gd name="connsiteY5" fmla="*/ 1821652 h 1821652"/>
              <a:gd name="connsiteX0" fmla="*/ 0 w 4805710"/>
              <a:gd name="connsiteY0" fmla="*/ 876772 h 1801332"/>
              <a:gd name="connsiteX1" fmla="*/ 1422400 w 4805710"/>
              <a:gd name="connsiteY1" fmla="*/ 155412 h 1801332"/>
              <a:gd name="connsiteX2" fmla="*/ 2438400 w 4805710"/>
              <a:gd name="connsiteY2" fmla="*/ 53812 h 1801332"/>
              <a:gd name="connsiteX3" fmla="*/ 3667760 w 4805710"/>
              <a:gd name="connsiteY3" fmla="*/ 825972 h 1801332"/>
              <a:gd name="connsiteX4" fmla="*/ 4622800 w 4805710"/>
              <a:gd name="connsiteY4" fmla="*/ 1598132 h 1801332"/>
              <a:gd name="connsiteX5" fmla="*/ 4805680 w 4805710"/>
              <a:gd name="connsiteY5" fmla="*/ 1801332 h 1801332"/>
              <a:gd name="connsiteX0" fmla="*/ 0 w 4808840"/>
              <a:gd name="connsiteY0" fmla="*/ 858711 h 1783271"/>
              <a:gd name="connsiteX1" fmla="*/ 1422400 w 4808840"/>
              <a:gd name="connsiteY1" fmla="*/ 137351 h 1783271"/>
              <a:gd name="connsiteX2" fmla="*/ 2438400 w 4808840"/>
              <a:gd name="connsiteY2" fmla="*/ 35751 h 1783271"/>
              <a:gd name="connsiteX3" fmla="*/ 3454400 w 4808840"/>
              <a:gd name="connsiteY3" fmla="*/ 564071 h 1783271"/>
              <a:gd name="connsiteX4" fmla="*/ 4622800 w 4808840"/>
              <a:gd name="connsiteY4" fmla="*/ 1580071 h 1783271"/>
              <a:gd name="connsiteX5" fmla="*/ 4805680 w 4808840"/>
              <a:gd name="connsiteY5" fmla="*/ 1783271 h 178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840" h="1783271">
                <a:moveTo>
                  <a:pt x="0" y="858711"/>
                </a:moveTo>
                <a:cubicBezTo>
                  <a:pt x="508000" y="566611"/>
                  <a:pt x="1016000" y="274511"/>
                  <a:pt x="1422400" y="137351"/>
                </a:cubicBezTo>
                <a:cubicBezTo>
                  <a:pt x="1828800" y="191"/>
                  <a:pt x="2099733" y="-35369"/>
                  <a:pt x="2438400" y="35751"/>
                </a:cubicBezTo>
                <a:cubicBezTo>
                  <a:pt x="2777067" y="106871"/>
                  <a:pt x="3090333" y="306684"/>
                  <a:pt x="3454400" y="564071"/>
                </a:cubicBezTo>
                <a:cubicBezTo>
                  <a:pt x="3818467" y="821458"/>
                  <a:pt x="4397587" y="1376871"/>
                  <a:pt x="4622800" y="1580071"/>
                </a:cubicBezTo>
                <a:cubicBezTo>
                  <a:pt x="4848013" y="1783271"/>
                  <a:pt x="4805680" y="1783271"/>
                  <a:pt x="4805680" y="178327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605280" y="1920240"/>
            <a:ext cx="4856480" cy="3037840"/>
          </a:xfrm>
          <a:custGeom>
            <a:avLst/>
            <a:gdLst>
              <a:gd name="connsiteX0" fmla="*/ 0 w 4856480"/>
              <a:gd name="connsiteY0" fmla="*/ 3037840 h 3037840"/>
              <a:gd name="connsiteX1" fmla="*/ 1290320 w 4856480"/>
              <a:gd name="connsiteY1" fmla="*/ 2865120 h 3037840"/>
              <a:gd name="connsiteX2" fmla="*/ 2722880 w 4856480"/>
              <a:gd name="connsiteY2" fmla="*/ 2082800 h 3037840"/>
              <a:gd name="connsiteX3" fmla="*/ 3962400 w 4856480"/>
              <a:gd name="connsiteY3" fmla="*/ 558800 h 3037840"/>
              <a:gd name="connsiteX4" fmla="*/ 4856480 w 4856480"/>
              <a:gd name="connsiteY4" fmla="*/ 0 h 303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6480" h="3037840">
                <a:moveTo>
                  <a:pt x="0" y="3037840"/>
                </a:moveTo>
                <a:cubicBezTo>
                  <a:pt x="418253" y="3031066"/>
                  <a:pt x="836507" y="3024293"/>
                  <a:pt x="1290320" y="2865120"/>
                </a:cubicBezTo>
                <a:cubicBezTo>
                  <a:pt x="1744133" y="2705947"/>
                  <a:pt x="2277533" y="2467187"/>
                  <a:pt x="2722880" y="2082800"/>
                </a:cubicBezTo>
                <a:cubicBezTo>
                  <a:pt x="3168227" y="1698413"/>
                  <a:pt x="3606800" y="905933"/>
                  <a:pt x="3962400" y="558800"/>
                </a:cubicBezTo>
                <a:cubicBezTo>
                  <a:pt x="4318000" y="211667"/>
                  <a:pt x="4856480" y="0"/>
                  <a:pt x="485648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44262" y="3503413"/>
            <a:ext cx="1864613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Biological Metric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5634" y="5821680"/>
            <a:ext cx="1415772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Disturbance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7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4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Hypothetical biological response to a various </a:t>
            </a:r>
            <a:r>
              <a:rPr lang="en-US"/>
              <a:t>landscape disturbances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63600" y="1696720"/>
            <a:ext cx="2519680" cy="2021840"/>
            <a:chOff x="1016000" y="1879600"/>
            <a:chExt cx="5049520" cy="40233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016000" y="1879600"/>
              <a:ext cx="10160" cy="4023360"/>
            </a:xfrm>
            <a:prstGeom prst="line">
              <a:avLst/>
            </a:prstGeom>
            <a:ln w="444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026160" y="5902960"/>
              <a:ext cx="5039360" cy="0"/>
            </a:xfrm>
            <a:prstGeom prst="line">
              <a:avLst/>
            </a:prstGeom>
            <a:ln w="444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120640" y="1696720"/>
            <a:ext cx="2519680" cy="2021840"/>
            <a:chOff x="1016000" y="1879600"/>
            <a:chExt cx="5049520" cy="402336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016000" y="1879600"/>
              <a:ext cx="10160" cy="4023360"/>
            </a:xfrm>
            <a:prstGeom prst="line">
              <a:avLst/>
            </a:prstGeom>
            <a:ln w="444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026160" y="5902960"/>
              <a:ext cx="5039360" cy="0"/>
            </a:xfrm>
            <a:prstGeom prst="line">
              <a:avLst/>
            </a:prstGeom>
            <a:ln w="444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866135" y="4084320"/>
            <a:ext cx="2519680" cy="2021840"/>
            <a:chOff x="1016000" y="1879600"/>
            <a:chExt cx="5049520" cy="402336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016000" y="1879600"/>
              <a:ext cx="10160" cy="4023360"/>
            </a:xfrm>
            <a:prstGeom prst="line">
              <a:avLst/>
            </a:prstGeom>
            <a:ln w="444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26160" y="5902960"/>
              <a:ext cx="5039360" cy="0"/>
            </a:xfrm>
            <a:prstGeom prst="line">
              <a:avLst/>
            </a:prstGeom>
            <a:ln w="444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120640" y="4084320"/>
            <a:ext cx="2519680" cy="2021840"/>
            <a:chOff x="1016000" y="1879600"/>
            <a:chExt cx="5049520" cy="402336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016000" y="1879600"/>
              <a:ext cx="10160" cy="4023360"/>
            </a:xfrm>
            <a:prstGeom prst="line">
              <a:avLst/>
            </a:prstGeom>
            <a:ln w="444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026160" y="5902960"/>
              <a:ext cx="5039360" cy="0"/>
            </a:xfrm>
            <a:prstGeom prst="line">
              <a:avLst/>
            </a:prstGeom>
            <a:ln w="444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 rot="16200000">
            <a:off x="-627655" y="3533893"/>
            <a:ext cx="1864613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Biological Metric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08625" y="6363452"/>
            <a:ext cx="2326278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Landscape Gradient 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003285" y="1788160"/>
            <a:ext cx="2258075" cy="8232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60325" y="2590800"/>
            <a:ext cx="2253005" cy="9245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65200" y="4912361"/>
            <a:ext cx="1315730" cy="10312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260325" y="5125402"/>
            <a:ext cx="1363995" cy="15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601425" y="5133340"/>
            <a:ext cx="22895" cy="8102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12872" y="5918835"/>
            <a:ext cx="1027448" cy="24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58035" y="5934711"/>
            <a:ext cx="1125245" cy="88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21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840" y="245313"/>
            <a:ext cx="3001719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Known Response Variables</a:t>
            </a:r>
          </a:p>
          <a:p>
            <a:pPr algn="ctr"/>
            <a:r>
              <a:rPr lang="en-US" dirty="0"/>
              <a:t>(poor spatial coverage)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5793" y="245312"/>
            <a:ext cx="2595582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Predictor Variables</a:t>
            </a:r>
          </a:p>
          <a:p>
            <a:pPr algn="ctr"/>
            <a:r>
              <a:rPr lang="en-US" dirty="0"/>
              <a:t>(good spatial coverage)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0" y="3122579"/>
            <a:ext cx="3193482" cy="33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10" y="936292"/>
            <a:ext cx="3150198" cy="3373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98" y="1192990"/>
            <a:ext cx="4832229" cy="4902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56431" y="2699860"/>
            <a:ext cx="620683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/>
              <a:t>Fish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89036" y="5050813"/>
            <a:ext cx="150554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Macroinverts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1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799" y="763848"/>
            <a:ext cx="3001719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Known Response Variables</a:t>
            </a:r>
          </a:p>
          <a:p>
            <a:pPr algn="ctr"/>
            <a:r>
              <a:rPr lang="en-US" dirty="0"/>
              <a:t>(poor spatial coverage)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5268" y="763848"/>
            <a:ext cx="2595582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Predictor Variables</a:t>
            </a:r>
          </a:p>
          <a:p>
            <a:pPr algn="ctr"/>
            <a:r>
              <a:rPr lang="en-US" dirty="0"/>
              <a:t>(good spatial coverage)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7478" y="425294"/>
            <a:ext cx="599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~</a:t>
            </a:r>
          </a:p>
        </p:txBody>
      </p:sp>
      <p:cxnSp>
        <p:nvCxnSpPr>
          <p:cNvPr id="10" name="Curved Connector 9"/>
          <p:cNvCxnSpPr>
            <a:stCxn id="5" idx="0"/>
            <a:endCxn id="4" idx="0"/>
          </p:cNvCxnSpPr>
          <p:nvPr/>
        </p:nvCxnSpPr>
        <p:spPr>
          <a:xfrm rot="16200000" flipV="1">
            <a:off x="4322359" y="-1586852"/>
            <a:ext cx="12700" cy="4701400"/>
          </a:xfrm>
          <a:prstGeom prst="curvedConnector3">
            <a:avLst>
              <a:gd name="adj1" fmla="val 3714890"/>
            </a:avLst>
          </a:prstGeom>
          <a:ln w="76200"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320867" y="1409398"/>
            <a:ext cx="2027531" cy="211101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92983" y="2439808"/>
            <a:ext cx="2903487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F7E05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Boosted Regression Trees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1273" y="3775501"/>
            <a:ext cx="3271024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Predicted Response Variables</a:t>
            </a:r>
          </a:p>
          <a:p>
            <a:pPr algn="ctr"/>
            <a:r>
              <a:rPr lang="en-US" dirty="0"/>
              <a:t>(full spatial coverage)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676850" y="2642597"/>
            <a:ext cx="1072197" cy="332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29427" y="2457931"/>
            <a:ext cx="2018501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Relative Influence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67898" y="3775501"/>
            <a:ext cx="1941557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 RI to weight </a:t>
            </a:r>
          </a:p>
          <a:p>
            <a:pPr algn="ctr"/>
            <a:r>
              <a:rPr lang="en-US" dirty="0"/>
              <a:t>predictors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248693" y="4490198"/>
            <a:ext cx="8092" cy="89799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877289" y="2998342"/>
            <a:ext cx="6352" cy="51439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8099731" y="4095345"/>
            <a:ext cx="713529" cy="332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459654" y="3914000"/>
            <a:ext cx="556564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i="1"/>
              <a:t>f</a:t>
            </a:r>
            <a:r>
              <a:rPr lang="en-US"/>
              <a:t>(X)</a:t>
            </a:r>
            <a:endParaRPr lang="en-US" i="1" dirty="0"/>
          </a:p>
        </p:txBody>
      </p:sp>
      <p:cxnSp>
        <p:nvCxnSpPr>
          <p:cNvPr id="75" name="Straight Connector 74"/>
          <p:cNvCxnSpPr>
            <a:stCxn id="5" idx="3"/>
          </p:cNvCxnSpPr>
          <p:nvPr/>
        </p:nvCxnSpPr>
        <p:spPr>
          <a:xfrm>
            <a:off x="7970850" y="1087014"/>
            <a:ext cx="767086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7" idx="0"/>
          </p:cNvCxnSpPr>
          <p:nvPr/>
        </p:nvCxnSpPr>
        <p:spPr>
          <a:xfrm>
            <a:off x="8696528" y="1087014"/>
            <a:ext cx="41408" cy="282698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67" idx="2"/>
          </p:cNvCxnSpPr>
          <p:nvPr/>
        </p:nvCxnSpPr>
        <p:spPr>
          <a:xfrm flipV="1">
            <a:off x="8717232" y="4283332"/>
            <a:ext cx="20704" cy="1436532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8109953" y="5719864"/>
            <a:ext cx="607279" cy="648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802362" y="5493974"/>
            <a:ext cx="2095445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Goal:  Identify key </a:t>
            </a:r>
          </a:p>
          <a:p>
            <a:pPr algn="ctr"/>
            <a:r>
              <a:rPr lang="en-US" dirty="0"/>
              <a:t>abiotic targets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209062" y="5493973"/>
            <a:ext cx="2095445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Goal:  Identify key </a:t>
            </a:r>
          </a:p>
          <a:p>
            <a:pPr algn="ctr"/>
            <a:r>
              <a:rPr lang="en-US" dirty="0"/>
              <a:t>biological targets</a:t>
            </a:r>
          </a:p>
        </p:txBody>
      </p:sp>
    </p:spTree>
    <p:extLst>
      <p:ext uri="{BB962C8B-B14F-4D97-AF65-F5344CB8AC3E}">
        <p14:creationId xmlns:p14="http://schemas.microsoft.com/office/powerpoint/2010/main" val="13005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238875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76" y="76200"/>
            <a:ext cx="7470648" cy="1143000"/>
          </a:xfrm>
        </p:spPr>
        <p:txBody>
          <a:bodyPr>
            <a:normAutofit/>
          </a:bodyPr>
          <a:lstStyle/>
          <a:p>
            <a:r>
              <a:rPr lang="en-US" dirty="0"/>
              <a:t>Final Predictors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831234"/>
              </p:ext>
            </p:extLst>
          </p:nvPr>
        </p:nvGraphicFramePr>
        <p:xfrm>
          <a:off x="100247" y="1087384"/>
          <a:ext cx="7594331" cy="5732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8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Aquatic Habitat metric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Themes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rowSpan="3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Overall Predictors </a:t>
                      </a:r>
                      <a:r>
                        <a:rPr lang="en-US" sz="2800" b="1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Score</a:t>
                      </a:r>
                      <a:endParaRPr lang="en-US" sz="28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RI</a:t>
                      </a:r>
                      <a:r>
                        <a:rPr lang="en-US" sz="1400" baseline="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weighted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Flow Alteration from Storage (total storage/mean annual flow)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Flow regime</a:t>
                      </a:r>
                      <a:endParaRPr lang="en-US" sz="1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6EA0B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Diversity</a:t>
                      </a: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Density and type of dam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Altered streamflow 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85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Agricultural water withdrawal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Fish FG</a:t>
                      </a: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Industrial water withdrawal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Erosive Forces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Geomorphic condition</a:t>
                      </a:r>
                      <a:endParaRPr lang="en-US" sz="1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Resistive forces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Density of dams: Catchment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Connectivity</a:t>
                      </a:r>
                      <a:endParaRPr lang="en-US" sz="1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300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Density of dams: Watershed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Fish TQ</a:t>
                      </a: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Density of crossings: Catchment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Density of crossings: Watershed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Nitrogen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Water Quality</a:t>
                      </a:r>
                      <a:endParaRPr lang="en-US" sz="1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Phosphorus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916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Dissolved Organic Carbon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1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Macroinverts</a:t>
                      </a:r>
                      <a:endParaRPr lang="en-US" sz="1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TQ</a:t>
                      </a: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71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% Impervious Surface in Watershed, Active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effectLst/>
                        </a:rPr>
                        <a:t> River Area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, &amp; Catchment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Non-point sources of pollution</a:t>
                      </a:r>
                      <a:endParaRPr lang="en-US" sz="1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% Natural Cover in Watershed &amp; Active</a:t>
                      </a:r>
                      <a:r>
                        <a:rPr lang="en-US" sz="1100" baseline="0" dirty="0">
                          <a:effectLst/>
                        </a:rPr>
                        <a:t> River Area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546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% Agriculture in Watershed, Active</a:t>
                      </a:r>
                      <a:r>
                        <a:rPr lang="en-US" sz="1100" baseline="0" dirty="0">
                          <a:effectLst/>
                        </a:rPr>
                        <a:t> River Area</a:t>
                      </a:r>
                      <a:r>
                        <a:rPr lang="en-US" sz="1100" dirty="0">
                          <a:effectLst/>
                        </a:rPr>
                        <a:t>, &amp; Catchment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Fish </a:t>
                      </a: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71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Comprehensive Environmental Response, Compensation, and Liability Information System site density 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Point sources of pollution</a:t>
                      </a:r>
                      <a:endParaRPr lang="en-US" sz="1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Permit Compliance System site density 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779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Toxic release inventory site density in Watershed</a:t>
                      </a:r>
                      <a:r>
                        <a:rPr lang="en-US" sz="1100" baseline="0" dirty="0">
                          <a:effectLst/>
                        </a:rPr>
                        <a:t> and Catchment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6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Macroinverts</a:t>
                      </a:r>
                      <a:endParaRPr lang="en-US" sz="1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0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Coal mine density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0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Wind turbine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density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0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mine density in Watershed</a:t>
                      </a:r>
                      <a:r>
                        <a:rPr lang="en-US" sz="1100" baseline="0" dirty="0">
                          <a:effectLst/>
                        </a:rPr>
                        <a:t> and Catchment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0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Natural gas well</a:t>
                      </a:r>
                      <a:r>
                        <a:rPr lang="en-US" sz="1100" baseline="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density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512296"/>
              </p:ext>
            </p:extLst>
          </p:nvPr>
        </p:nvGraphicFramePr>
        <p:xfrm>
          <a:off x="7888864" y="1087383"/>
          <a:ext cx="1180289" cy="5488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3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Regions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AppLCC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solidFill>
                      <a:srgbClr val="6EA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Atlantic Highlands</a:t>
                      </a:r>
                    </a:p>
                  </a:txBody>
                  <a:tcPr anchor="ctr">
                    <a:solidFill>
                      <a:srgbClr val="6EA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Ozark-Ouachita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Appalachian</a:t>
                      </a:r>
                    </a:p>
                  </a:txBody>
                  <a:tcPr anchor="ctr">
                    <a:solidFill>
                      <a:srgbClr val="6EA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20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Southeastern Plains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solidFill>
                      <a:srgbClr val="6EA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034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238875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103" y="85927"/>
            <a:ext cx="7470648" cy="1143000"/>
          </a:xfrm>
        </p:spPr>
        <p:txBody>
          <a:bodyPr>
            <a:normAutofit/>
          </a:bodyPr>
          <a:lstStyle/>
          <a:p>
            <a:r>
              <a:rPr lang="en-US" dirty="0"/>
              <a:t>Final Responses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87100"/>
              </p:ext>
            </p:extLst>
          </p:nvPr>
        </p:nvGraphicFramePr>
        <p:xfrm>
          <a:off x="272101" y="1090244"/>
          <a:ext cx="6323252" cy="5680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1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Biological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metric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Targets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Condensed Attributes</a:t>
                      </a:r>
                    </a:p>
                  </a:txBody>
                  <a:tcPr marL="68580" marR="68580" marT="0" marB="0">
                    <a:solidFill>
                      <a:srgbClr val="6EA0B0"/>
                    </a:solidFill>
                  </a:tcPr>
                </a:tc>
                <a:tc rowSpan="1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Overall </a:t>
                      </a:r>
                      <a:r>
                        <a:rPr lang="en-US" sz="2800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Response Score</a:t>
                      </a:r>
                      <a:endParaRPr lang="en-US" sz="2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>
                    <a:solidFill>
                      <a:srgbClr val="6EA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Diversity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Shannon Diversity</a:t>
                      </a: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Fish Score</a:t>
                      </a: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6EA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Invertivore</a:t>
                      </a:r>
                      <a:r>
                        <a:rPr lang="en-US" sz="11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Taxa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Functional</a:t>
                      </a:r>
                      <a:r>
                        <a:rPr lang="en-US" sz="1100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 Group</a:t>
                      </a:r>
                      <a:endParaRPr lang="en-US" sz="11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Piscivore</a:t>
                      </a:r>
                      <a:r>
                        <a:rPr lang="en-US" sz="1100" baseline="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Taxa</a:t>
                      </a:r>
                      <a:endParaRPr lang="en-US" sz="11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Herbivore Taxa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+mn-lt"/>
                        </a:rPr>
                        <a:t>Lithophilic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+mn-lt"/>
                        </a:rPr>
                        <a:t>Spawners</a:t>
                      </a:r>
                      <a:endParaRPr lang="en-US" sz="11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Fish Taxa Quality</a:t>
                      </a:r>
                      <a:endParaRPr lang="en-US" sz="11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2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Taxa Preferring</a:t>
                      </a:r>
                      <a:r>
                        <a:rPr lang="en-US" sz="1100" baseline="0" dirty="0">
                          <a:effectLst/>
                          <a:latin typeface="+mn-lt"/>
                        </a:rPr>
                        <a:t> Coarse Sediment</a:t>
                      </a:r>
                      <a:endParaRPr lang="en-US" sz="11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Intolerant Taxa</a:t>
                      </a:r>
                      <a:endParaRPr lang="en-US" sz="11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Tolerant Taxa</a:t>
                      </a:r>
                      <a:endParaRPr lang="en-US" sz="11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EPT Taxa</a:t>
                      </a: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Macroinverts</a:t>
                      </a:r>
                      <a:r>
                        <a:rPr lang="en-US" sz="11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 Taxa Quality</a:t>
                      </a:r>
                      <a:endParaRPr lang="en-US" sz="11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Macroinverts</a:t>
                      </a:r>
                      <a:r>
                        <a:rPr lang="en-US" sz="1100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Score</a:t>
                      </a:r>
                      <a:endParaRPr lang="en-US" sz="11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6EA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5</a:t>
                      </a:r>
                      <a:r>
                        <a:rPr lang="en-US" sz="1100" baseline="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Dominant Taxa</a:t>
                      </a:r>
                      <a:endParaRPr lang="en-US" sz="11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Intolerant Taxa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Tolerant Taxa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6EA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970948"/>
              </p:ext>
            </p:extLst>
          </p:nvPr>
        </p:nvGraphicFramePr>
        <p:xfrm>
          <a:off x="7315016" y="1090244"/>
          <a:ext cx="1180289" cy="5701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395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charset="0"/>
                          <a:ea typeface="Calibri" charset="0"/>
                          <a:cs typeface="Calibri" charset="0"/>
                        </a:rPr>
                        <a:t>Regions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06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AppLCC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solidFill>
                      <a:srgbClr val="6EA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906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Atlantic Highlands</a:t>
                      </a:r>
                    </a:p>
                  </a:txBody>
                  <a:tcPr anchor="ctr">
                    <a:solidFill>
                      <a:srgbClr val="6EA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06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Ozark-Ouachita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Appalachian</a:t>
                      </a:r>
                    </a:p>
                  </a:txBody>
                  <a:tcPr anchor="ctr">
                    <a:solidFill>
                      <a:srgbClr val="6EA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906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Southeastern Plains</a:t>
                      </a:r>
                    </a:p>
                  </a:txBody>
                  <a:tcPr anchor="ctr">
                    <a:solidFill>
                      <a:srgbClr val="6EA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28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Response: fish richness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633"/>
            <a:ext cx="5086350" cy="538162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405926"/>
              </p:ext>
            </p:extLst>
          </p:nvPr>
        </p:nvGraphicFramePr>
        <p:xfrm>
          <a:off x="5201054" y="1184173"/>
          <a:ext cx="3777575" cy="274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Elevation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Temperature (July)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R-factor (runoff</a:t>
                      </a:r>
                      <a:r>
                        <a:rPr lang="en-US" sz="1400" baseline="0" dirty="0"/>
                        <a:t> factor)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NID</a:t>
                      </a:r>
                      <a:r>
                        <a:rPr lang="en-US" sz="1400" baseline="0" dirty="0"/>
                        <a:t> Storage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K-factor (soil erodibility)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% Natural Cover (ARA)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%</a:t>
                      </a:r>
                      <a:r>
                        <a:rPr lang="en-US" sz="1400" baseline="0" dirty="0"/>
                        <a:t> Agricultural Cover (ARA)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 err="1"/>
                        <a:t>Baseflow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9225"/>
              </p:ext>
            </p:extLst>
          </p:nvPr>
        </p:nvGraphicFramePr>
        <p:xfrm>
          <a:off x="5201053" y="4254364"/>
          <a:ext cx="3777575" cy="2135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Themes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Avg</a:t>
                      </a:r>
                      <a:r>
                        <a:rPr lang="en-US" sz="1400" dirty="0"/>
                        <a:t> 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Geomorphic</a:t>
                      </a:r>
                      <a:r>
                        <a:rPr lang="en-US" sz="1400" baseline="0" dirty="0"/>
                        <a:t> condition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Connectivity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Water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Non-point source</a:t>
                      </a:r>
                      <a:r>
                        <a:rPr lang="en-US" sz="1400" baseline="0" dirty="0"/>
                        <a:t> pollution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89">
                <a:tc>
                  <a:txBody>
                    <a:bodyPr/>
                    <a:lstStyle/>
                    <a:p>
                      <a:r>
                        <a:rPr lang="en-US" sz="1400" dirty="0"/>
                        <a:t>Point</a:t>
                      </a:r>
                      <a:r>
                        <a:rPr lang="en-US" sz="1400" baseline="0" dirty="0"/>
                        <a:t> source pollution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5-Point Star 5"/>
          <p:cNvSpPr/>
          <p:nvPr/>
        </p:nvSpPr>
        <p:spPr>
          <a:xfrm>
            <a:off x="1856311" y="4866640"/>
            <a:ext cx="213360" cy="18288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925982" y="4254364"/>
            <a:ext cx="629920" cy="2037802"/>
            <a:chOff x="8422640" y="2621426"/>
            <a:chExt cx="650240" cy="1976696"/>
          </a:xfrm>
        </p:grpSpPr>
        <p:sp>
          <p:nvSpPr>
            <p:cNvPr id="10" name="Rectangle 9"/>
            <p:cNvSpPr/>
            <p:nvPr/>
          </p:nvSpPr>
          <p:spPr>
            <a:xfrm>
              <a:off x="8422640" y="2929203"/>
              <a:ext cx="650240" cy="139192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7000">
                  <a:srgbClr val="FF0000"/>
                </a:gs>
                <a:gs pos="35000">
                  <a:srgbClr val="FFB51F"/>
                </a:gs>
                <a:gs pos="53000">
                  <a:srgbClr val="F7F0BE"/>
                </a:gs>
                <a:gs pos="69000">
                  <a:schemeClr val="accent2">
                    <a:lumMod val="20000"/>
                    <a:lumOff val="80000"/>
                  </a:schemeClr>
                </a:gs>
                <a:gs pos="84000">
                  <a:srgbClr val="A1C6F0"/>
                </a:gs>
                <a:gs pos="100000">
                  <a:srgbClr val="0070C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22640" y="2621426"/>
              <a:ext cx="650240" cy="30777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Poor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22640" y="4290345"/>
              <a:ext cx="650240" cy="30777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699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Response: taxa quality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67" y="1872573"/>
            <a:ext cx="4524345" cy="4751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" y="1872574"/>
            <a:ext cx="4481258" cy="4751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633" y="1566263"/>
            <a:ext cx="195047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Fish Taxa Quality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4464" y="1566263"/>
            <a:ext cx="2835328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Macroinverts</a:t>
            </a:r>
            <a:r>
              <a:rPr lang="en-US" dirty="0"/>
              <a:t> Taxa Quality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1780748" y="4988025"/>
            <a:ext cx="213360" cy="18288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971111" y="4988025"/>
            <a:ext cx="213360" cy="18288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514080" y="4820198"/>
            <a:ext cx="629920" cy="2037802"/>
            <a:chOff x="8422640" y="2621426"/>
            <a:chExt cx="650240" cy="1976696"/>
          </a:xfrm>
        </p:grpSpPr>
        <p:sp>
          <p:nvSpPr>
            <p:cNvPr id="13" name="Rectangle 12"/>
            <p:cNvSpPr/>
            <p:nvPr/>
          </p:nvSpPr>
          <p:spPr>
            <a:xfrm>
              <a:off x="8422640" y="2929203"/>
              <a:ext cx="650240" cy="139192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7000">
                  <a:srgbClr val="FF0000"/>
                </a:gs>
                <a:gs pos="35000">
                  <a:srgbClr val="FFB51F"/>
                </a:gs>
                <a:gs pos="53000">
                  <a:srgbClr val="F7F0BE"/>
                </a:gs>
                <a:gs pos="69000">
                  <a:schemeClr val="accent2">
                    <a:lumMod val="20000"/>
                    <a:lumOff val="80000"/>
                  </a:schemeClr>
                </a:gs>
                <a:gs pos="84000">
                  <a:srgbClr val="A1C6F0"/>
                </a:gs>
                <a:gs pos="100000">
                  <a:srgbClr val="0070C0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22640" y="2621426"/>
              <a:ext cx="650240" cy="30777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Poor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22640" y="4290345"/>
              <a:ext cx="650240" cy="30777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14832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1412</TotalTime>
  <Words>928</Words>
  <Application>Microsoft Office PowerPoint</Application>
  <PresentationFormat>On-screen Show (4:3)</PresentationFormat>
  <Paragraphs>408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Book</vt:lpstr>
      <vt:lpstr>Times New Roman</vt:lpstr>
      <vt:lpstr>Wingdings 2</vt:lpstr>
      <vt:lpstr>Technic</vt:lpstr>
      <vt:lpstr>Appalachian Land Conservation Cooperative Landscape Conservation Design</vt:lpstr>
      <vt:lpstr>Hypothetical biological response along a disturbance gradient</vt:lpstr>
      <vt:lpstr>Hypothetical biological response to a various landscape disturbances</vt:lpstr>
      <vt:lpstr>PowerPoint Presentation</vt:lpstr>
      <vt:lpstr>PowerPoint Presentation</vt:lpstr>
      <vt:lpstr>Final Predictors</vt:lpstr>
      <vt:lpstr>Final Responses</vt:lpstr>
      <vt:lpstr>Response: fish richness</vt:lpstr>
      <vt:lpstr>Response: taxa quality</vt:lpstr>
      <vt:lpstr>Response: overall WS score</vt:lpstr>
      <vt:lpstr>Regional models:  differences exist</vt:lpstr>
      <vt:lpstr>Regional models:  differences exist</vt:lpstr>
      <vt:lpstr>Response: overall WS score</vt:lpstr>
      <vt:lpstr>Predictors: Overall weighted WS scores</vt:lpstr>
      <vt:lpstr>Predictors: Regional categorical weighted WS scores (connectivity)</vt:lpstr>
      <vt:lpstr>Tennessee fish richness</vt:lpstr>
      <vt:lpstr>Issues to be addressed</vt:lpstr>
      <vt:lpstr>Issues to be addressed</vt:lpstr>
      <vt:lpstr>Issues to be addressed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Predictors</dc:title>
  <dc:creator>Paul Brandon Leonard</dc:creator>
  <cp:lastModifiedBy>Gillian Bee</cp:lastModifiedBy>
  <cp:revision>75</cp:revision>
  <cp:lastPrinted>2017-02-02T15:50:54Z</cp:lastPrinted>
  <dcterms:created xsi:type="dcterms:W3CDTF">2017-01-11T15:47:48Z</dcterms:created>
  <dcterms:modified xsi:type="dcterms:W3CDTF">2017-02-10T16:00:01Z</dcterms:modified>
</cp:coreProperties>
</file>